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2" r:id="rId3"/>
    <p:sldId id="359" r:id="rId4"/>
    <p:sldId id="347" r:id="rId5"/>
    <p:sldId id="350" r:id="rId6"/>
    <p:sldId id="345" r:id="rId7"/>
    <p:sldId id="349" r:id="rId8"/>
    <p:sldId id="351" r:id="rId9"/>
    <p:sldId id="352" r:id="rId10"/>
    <p:sldId id="353" r:id="rId11"/>
    <p:sldId id="360" r:id="rId12"/>
    <p:sldId id="366" r:id="rId13"/>
    <p:sldId id="328" r:id="rId14"/>
    <p:sldId id="361" r:id="rId15"/>
    <p:sldId id="362" r:id="rId16"/>
    <p:sldId id="367" r:id="rId17"/>
    <p:sldId id="368" r:id="rId18"/>
    <p:sldId id="371" r:id="rId19"/>
    <p:sldId id="373" r:id="rId20"/>
    <p:sldId id="35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189"/>
    <a:srgbClr val="1D428A"/>
    <a:srgbClr val="0000CC"/>
    <a:srgbClr val="7F7F7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1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1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5" y="1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705456F7-E9BD-4EAD-BBA7-7AEE80955273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5" y="8830312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2BC6CD39-74C1-4D21-BDE8-D3D270F20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1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5" y="1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836207A8-3009-44B2-95C8-B47F60B95E5D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1" y="4473813"/>
            <a:ext cx="5608640" cy="3660537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5" y="8830312"/>
            <a:ext cx="3037146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6089F045-85F3-4991-9C85-E7C7638761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9F045-85F3-4991-9C85-E7C7638761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0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82" y="0"/>
            <a:ext cx="9141619" cy="4225158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192" y="3750068"/>
            <a:ext cx="9141619" cy="27243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53852"/>
            <a:ext cx="7543800" cy="168995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050" spc="-3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2584789"/>
            <a:ext cx="7543800" cy="145118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0881-ACDD-4D9D-BCAF-424D4FE6F255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2462059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78" y="4481444"/>
            <a:ext cx="6080772" cy="113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9713-C0D6-475A-814C-740577DCB4C4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6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6334316"/>
            <a:ext cx="9144001" cy="6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rgbClr val="24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2DD7-0473-4A4F-9B00-524C78CD9FC4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794" y="5943430"/>
            <a:ext cx="720568" cy="74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0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2381" y="6316512"/>
            <a:ext cx="9144000" cy="79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247B-DDE2-4383-AD88-F3C4C4CE7091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0" y="0"/>
            <a:ext cx="9141619" cy="639419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477" y="647240"/>
            <a:ext cx="9144000" cy="79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937" y="6376322"/>
            <a:ext cx="2414337" cy="481678"/>
          </a:xfrm>
          <a:prstGeom prst="rect">
            <a:avLst/>
          </a:prstGeom>
        </p:spPr>
      </p:pic>
      <p:sp>
        <p:nvSpPr>
          <p:cNvPr id="15" name="Slide Number Placeholder 8"/>
          <p:cNvSpPr txBox="1">
            <a:spLocks/>
          </p:cNvSpPr>
          <p:nvPr userDrawn="1"/>
        </p:nvSpPr>
        <p:spPr>
          <a:xfrm>
            <a:off x="7241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788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C3CE69-1FB1-43EF-8985-616691CE87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0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334316"/>
            <a:ext cx="9144001" cy="6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rgbClr val="24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EEAB-E5DD-42B7-94FF-4226397E2044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794" y="5943430"/>
            <a:ext cx="720568" cy="74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0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B123-8523-4D70-971D-F64A7DF078EB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94C3-0807-474D-83C6-9BED6219B3F0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1357-378B-4DD1-B060-72E9D1B141C5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334316"/>
            <a:ext cx="9144001" cy="6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41" y="6459788"/>
            <a:ext cx="984019" cy="365125"/>
          </a:xfrm>
        </p:spPr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1619" cy="644399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477" y="647240"/>
            <a:ext cx="9144000" cy="79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937" y="6376322"/>
            <a:ext cx="2414337" cy="48167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2381" y="6303781"/>
            <a:ext cx="9144000" cy="793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279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804845" cy="6858000"/>
          </a:xfrm>
          <a:prstGeom prst="rect">
            <a:avLst/>
          </a:prstGeom>
          <a:solidFill>
            <a:srgbClr val="1D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793751" y="0"/>
            <a:ext cx="4800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B8D78B6-0C99-4C3E-BE19-78AC1365C90C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75910" y="6459788"/>
            <a:ext cx="984019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57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rgbClr val="24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3394-5292-480D-9F6F-7861FC59B5B5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92" y="6320928"/>
            <a:ext cx="9141619" cy="74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rgbClr val="24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EF1D84E-CB96-4A1D-8ACF-F0182CEA1E2A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412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9DC3CE69-1FB1-43EF-8985-616691CE87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7794" y="5943430"/>
            <a:ext cx="720568" cy="7482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92" y="0"/>
            <a:ext cx="9141619" cy="155030"/>
          </a:xfrm>
          <a:prstGeom prst="rect">
            <a:avLst/>
          </a:prstGeom>
          <a:solidFill>
            <a:srgbClr val="24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92" y="156610"/>
            <a:ext cx="9141619" cy="746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02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783161"/>
            <a:ext cx="8340436" cy="168995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2018TAX REFORM</a:t>
            </a:r>
          </a:p>
        </p:txBody>
      </p:sp>
    </p:spTree>
    <p:extLst>
      <p:ext uri="{BB962C8B-B14F-4D97-AF65-F5344CB8AC3E}">
        <p14:creationId xmlns:p14="http://schemas.microsoft.com/office/powerpoint/2010/main" val="279416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BB35F1-74E2-4F4A-A190-C16DCC70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3C21CB-FE64-4481-97CF-F811ECE4B418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Minimum Tax (AMT)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B2B2B8-74DD-4512-B73C-357237248B8E}"/>
              </a:ext>
            </a:extLst>
          </p:cNvPr>
          <p:cNvSpPr/>
          <p:nvPr/>
        </p:nvSpPr>
        <p:spPr>
          <a:xfrm>
            <a:off x="139354" y="813285"/>
            <a:ext cx="88797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individual AMT has been retained.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exemption amounts have been increased to the following thresholds:</a:t>
            </a: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1D4189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Filers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$109,400 ($54,700 for MFS)</a:t>
            </a:r>
          </a:p>
          <a:p>
            <a:pPr marL="742950" lvl="1" indent="-285750">
              <a:buClr>
                <a:srgbClr val="1D4189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Filers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$70,300</a:t>
            </a:r>
          </a:p>
          <a:p>
            <a:pPr marL="1200150" lvl="2" indent="-285750">
              <a:buClr>
                <a:srgbClr val="1D4189"/>
              </a:buClr>
              <a:buSzPct val="100000"/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exemption phase-out thresholds are increased to:</a:t>
            </a: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1D4189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Filers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$1,000,000</a:t>
            </a:r>
          </a:p>
          <a:p>
            <a:pPr marL="742950" lvl="1" indent="-285750">
              <a:buClr>
                <a:srgbClr val="1D4189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Filers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$500,000</a:t>
            </a:r>
          </a:p>
          <a:p>
            <a:pPr marL="742950" lvl="1" indent="-285750">
              <a:buClr>
                <a:srgbClr val="1D4189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and Estates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Remains unchanged  </a:t>
            </a:r>
          </a:p>
          <a:p>
            <a:pPr marL="1200150" lvl="2" indent="-285750">
              <a:buClr>
                <a:srgbClr val="1D4189"/>
              </a:buClr>
              <a:buSzPct val="10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050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BB35F1-74E2-4F4A-A190-C16DCC70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3C21CB-FE64-4481-97CF-F811ECE4B418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Changes for Individuals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B2B2B8-74DD-4512-B73C-357237248B8E}"/>
              </a:ext>
            </a:extLst>
          </p:cNvPr>
          <p:cNvSpPr/>
          <p:nvPr/>
        </p:nvSpPr>
        <p:spPr>
          <a:xfrm>
            <a:off x="139354" y="813285"/>
            <a:ext cx="88797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Carried Interest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period for long-term capital gain changed to three years with respect to certain partnership interests.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Care Act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responsibility payment reduced to $0 after 2018.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Roth IRA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 recharacterizations are no longer allowed.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Tax Credit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doubled from $1,000 to $2,000 per qualifying child.  Phaseout increased to AGI of $400,000 for joint filers ($200,000 for all others).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529 savings accounts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expanded to K-12 tuition in addition to college tuition.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Losses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have additional annual and carryover limitations.  </a:t>
            </a: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NOLs</a:t>
            </a:r>
            <a:r>
              <a:rPr lang="en-US" sz="1600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 only be carried forward.  IF you filed 2017 with a LOSS – CARRY IT BACK NOW!!</a:t>
            </a:r>
          </a:p>
          <a:p>
            <a:pPr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114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BB35F1-74E2-4F4A-A190-C16DCC70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3C21CB-FE64-4481-97CF-F811ECE4B418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Tax Illustration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1077C2-15FD-43C2-9F3A-CF980B01E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50" y="777050"/>
            <a:ext cx="7719826" cy="549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9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Corporations and Business Income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9"/>
            <a:ext cx="8977745" cy="138391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b="1" i="1" dirty="0">
              <a:solidFill>
                <a:srgbClr val="1D4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Corporations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are </a:t>
            </a: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 corporations.</a:t>
            </a: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Rates: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 flat rate effective for taxable years beginning after December 31, 2017.</a:t>
            </a: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-34290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Replaces graduated corporate tax rates, which taxed income over $10MM at 35%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AMT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repealed.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Depreciation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b="1" dirty="0">
              <a:solidFill>
                <a:srgbClr val="1D4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 Depreciation</a:t>
            </a:r>
            <a:r>
              <a:rPr lang="en-US" sz="1600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168(k) allows for 100% deduction of the cost of new or used eligible property purchase after September 27, 2017.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Phased out 20% per year starting in 2023.</a:t>
            </a:r>
          </a:p>
          <a:p>
            <a:pPr marL="457200" lvl="2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179 Expensing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up to $1MM deduction of the cost of eligible property against taxable income.</a:t>
            </a:r>
          </a:p>
        </p:txBody>
      </p:sp>
    </p:spTree>
    <p:extLst>
      <p:ext uri="{BB962C8B-B14F-4D97-AF65-F5344CB8AC3E}">
        <p14:creationId xmlns:p14="http://schemas.microsoft.com/office/powerpoint/2010/main" val="268803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Corporations and Business Income (cont.)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9"/>
            <a:ext cx="8977745" cy="138391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 and Deductions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Deduction Limitation: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deduction for business interest is limited to the sum of:</a:t>
            </a:r>
          </a:p>
          <a:p>
            <a:pPr marL="800100" lvl="2" indent="-34290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Interest Income</a:t>
            </a:r>
          </a:p>
          <a:p>
            <a:pPr marL="800100" lvl="2" indent="-34290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of the taxpayer’s adjusted taxable income</a:t>
            </a:r>
            <a:endParaRPr lang="en-US" sz="1600" i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Operating Losses (NOLs):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 deduction limited to 80% of taxable income without regard to the NOL.</a:t>
            </a: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-34290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NOLs can carry forward indefinitely.  Can no longer be carried back.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Like-kind Exchanges:</a:t>
            </a:r>
            <a:r>
              <a:rPr lang="en-US" sz="1600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longer allowed for personal property (e.g., furniture and equipment).</a:t>
            </a: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Production Activity Deduction: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repealed</a:t>
            </a: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Entertainment Expenses: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Deductions for entertainment expenses are disallowed.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Membership dues for </a:t>
            </a:r>
            <a:r>
              <a:rPr lang="en-US" sz="1600" b="1" i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club organized for business, pleasure, recreation or other social purposes.</a:t>
            </a:r>
          </a:p>
        </p:txBody>
      </p:sp>
    </p:spTree>
    <p:extLst>
      <p:ext uri="{BB962C8B-B14F-4D97-AF65-F5344CB8AC3E}">
        <p14:creationId xmlns:p14="http://schemas.microsoft.com/office/powerpoint/2010/main" val="667510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Corporations and Business Income (cont.)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9"/>
            <a:ext cx="8977745" cy="138391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Changes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Methods: 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 for businesses with less than $25MM average annual gross receipts in a 3-year period: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method of accounting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Simplified inventory accounting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Exempted from 263A UNICAP rules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endParaRPr lang="en-US" sz="1600" i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Technical Terminations:</a:t>
            </a:r>
            <a:r>
              <a:rPr lang="en-US" sz="1600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Repealed</a:t>
            </a: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Credits, Compensation and Foreign Income</a:t>
            </a:r>
          </a:p>
        </p:txBody>
      </p:sp>
    </p:spTree>
    <p:extLst>
      <p:ext uri="{BB962C8B-B14F-4D97-AF65-F5344CB8AC3E}">
        <p14:creationId xmlns:p14="http://schemas.microsoft.com/office/powerpoint/2010/main" val="348164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Partnerships and Pass Through Entities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9"/>
            <a:ext cx="8977745" cy="138391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199A Deduction for Qualified Business Income QBI - </a:t>
            </a:r>
          </a:p>
          <a:p>
            <a:r>
              <a:rPr lang="en-US" b="1" dirty="0"/>
              <a:t>What types of income are considered "pass-through?"</a:t>
            </a:r>
          </a:p>
          <a:p>
            <a:r>
              <a:rPr lang="en-US" sz="1600" dirty="0"/>
              <a:t>Section 199A of the newly updated U.S. tax code allows owners of certain types of pass-through businesses to deduct as much as 20% of their business income. Generally speaking, this includes most business income not derived from ownership in a corporation which includes (but isn't necessarily limited to):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Income from a sole proprietorship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Income from an LLC or S-corporation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Partnership income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Income from rental properties (Including income passed through from REITs)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Any S-corporation, partnership, or trust that owns an interest in another pass-through business.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80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Partnerships and Pass Through Entities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9"/>
            <a:ext cx="8977745" cy="138391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199A Deduction for Qualified Business Income QBI - </a:t>
            </a:r>
          </a:p>
          <a:p>
            <a:r>
              <a:rPr lang="en-US" b="1" dirty="0"/>
              <a:t>What types of income IS NOT considered "pass-through?"</a:t>
            </a:r>
          </a:p>
          <a:p>
            <a:r>
              <a:rPr lang="en-US" sz="1400" dirty="0"/>
              <a:t>owners of "specified service businesses" cannot use the pass-through deduction if their income exceeds certain thresholds. This list provided by the IRS includes businesses that perform services the following fields: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Health -- including doctors, pharmacists, nurses, dentist, and more.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Law -- specifically lawyers, paralegals, legal arbitrators, and mediators.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Accounting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Actuarial science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Performing arts -- However, broadcasters are generally excluded.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Consulting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Athletics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Financial services -- such as financial advisors, investment managers, and investment bankers.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Brokerage services -- This only has to do with securities. Real estate brokers, for example, are excluded.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Trading businesses dealing in securities, partnership interests, or commodities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Any trade or business where the "principal asset ... is the reputation or skill of one or more of its employees or owners."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54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Partnerships and Pass Through Entities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9"/>
            <a:ext cx="8977745" cy="226488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199A Deduction for Qualified Business Income QBI - </a:t>
            </a:r>
          </a:p>
          <a:p>
            <a:pPr marL="274320" lvl="1" indent="0">
              <a:spcAft>
                <a:spcPts val="0"/>
              </a:spcAft>
              <a:buClr>
                <a:srgbClr val="1D4189"/>
              </a:buClr>
              <a:buSzPct val="80000"/>
              <a:buNone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of all pass through income is deductible up to limits: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taxpayer’s taxable income does not exceed $315,000 (joint filer) or $157,500 (other filers), subject to full phase-in at $415,000 and $207,500, respectively.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deduction attributable to 20% of the taxpayer’s QBI cannot exceed the greater of (A) 50% of W-2 wages paid with respect to the QBI or (B) The sum of 25% of W-2 wages plus 2.5% of the unadjusted basis of qualified property (depreciable property on hand).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47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Tax Saving Ideas – NOW!!!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8"/>
            <a:ext cx="8977745" cy="500909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 equipment – deduct in 2018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Prepay expenses for 2019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Legitimate tax savings opportunities –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- Low income housing credits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- Historic renovation credits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 and State - Conservation easement deductions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- Film tax credits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credits allocations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Scholarship organizations like Georgia Goal and Grace Scholars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hospital donation credits </a:t>
            </a:r>
          </a:p>
          <a:p>
            <a:pPr marL="742950" lvl="2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R&amp;D tax credit study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Segregation Study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Opportunity and Jobs tax credits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take the 2017 Hurricane Credit – if you qualify and did not take it - go back and Amend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1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Thank You!!!!!  24 out of 83 members!!!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61398"/>
            <a:ext cx="8977745" cy="467740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Lard – Woof Gang			Geoff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Repella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Byrd Cookie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Chuck Brown – Infinity			Drexel Taylor – Omega Steel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Malcomb Butler – Fiduciary Group		Paul Coggins – Coggins Promotional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Cooper – Limbs &amp; Things		John Shealy – J&amp;L Glass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Rhett Willis – DJ Powers		Wes Dorman – Champion Fire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Thacher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Vernon Buchman – Merrill Lynch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Zeke Gaines – Real estate ventures	Hugh Barnes – Barnes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resaurants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Sedlock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Jerry Beets		Chris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Sywassink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Ghost Coast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Drew Ambos – Ambos Seafoods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Drew Ernst – Hunter Maclean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Lumber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Traynor – Savannah Morning News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Houston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Demere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Colonial/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Enmark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Kennickell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Kennickell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Printing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Mobley – EMC 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Taylor – Real estate ventures</a:t>
            </a: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spcAft>
                <a:spcPts val="0"/>
              </a:spcAft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58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E9BF0-693E-40BE-97AD-932050CDB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0613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3BAA8-8BE8-44F0-A0D3-67550DC7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7256C3-C1E9-4619-A5D1-8B0E0F124A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8" t="384" b="1893"/>
          <a:stretch/>
        </p:blipFill>
        <p:spPr>
          <a:xfrm>
            <a:off x="4051878" y="187305"/>
            <a:ext cx="3472340" cy="667069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07A42E8-D006-487F-8247-E1540B49A1CC}"/>
              </a:ext>
            </a:extLst>
          </p:cNvPr>
          <p:cNvSpPr txBox="1">
            <a:spLocks/>
          </p:cNvSpPr>
          <p:nvPr/>
        </p:nvSpPr>
        <p:spPr>
          <a:xfrm>
            <a:off x="147484" y="187305"/>
            <a:ext cx="2400300" cy="5869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b="0" kern="1200" spc="-38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7585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F1A5DA-C678-4C82-8E0C-5B0F6106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FFE35-3806-4539-BDB6-4B95A86321B7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Ordinary Income Tax Rates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63A6E5-0820-419E-89EA-52DB84B47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987335"/>
              </p:ext>
            </p:extLst>
          </p:nvPr>
        </p:nvGraphicFramePr>
        <p:xfrm>
          <a:off x="102863" y="1846383"/>
          <a:ext cx="8778240" cy="4344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364">
                  <a:extLst>
                    <a:ext uri="{9D8B030D-6E8A-4147-A177-3AD203B41FA5}">
                      <a16:colId xmlns:a16="http://schemas.microsoft.com/office/drawing/2014/main" val="3954338083"/>
                    </a:ext>
                  </a:extLst>
                </a:gridCol>
                <a:gridCol w="1559061">
                  <a:extLst>
                    <a:ext uri="{9D8B030D-6E8A-4147-A177-3AD203B41FA5}">
                      <a16:colId xmlns:a16="http://schemas.microsoft.com/office/drawing/2014/main" val="2635660845"/>
                    </a:ext>
                  </a:extLst>
                </a:gridCol>
                <a:gridCol w="1466138">
                  <a:extLst>
                    <a:ext uri="{9D8B030D-6E8A-4147-A177-3AD203B41FA5}">
                      <a16:colId xmlns:a16="http://schemas.microsoft.com/office/drawing/2014/main" val="1493088662"/>
                    </a:ext>
                  </a:extLst>
                </a:gridCol>
                <a:gridCol w="1583747">
                  <a:extLst>
                    <a:ext uri="{9D8B030D-6E8A-4147-A177-3AD203B41FA5}">
                      <a16:colId xmlns:a16="http://schemas.microsoft.com/office/drawing/2014/main" val="2426633868"/>
                    </a:ext>
                  </a:extLst>
                </a:gridCol>
                <a:gridCol w="1620727">
                  <a:extLst>
                    <a:ext uri="{9D8B030D-6E8A-4147-A177-3AD203B41FA5}">
                      <a16:colId xmlns:a16="http://schemas.microsoft.com/office/drawing/2014/main" val="2072263418"/>
                    </a:ext>
                  </a:extLst>
                </a:gridCol>
                <a:gridCol w="1405203">
                  <a:extLst>
                    <a:ext uri="{9D8B030D-6E8A-4147-A177-3AD203B41FA5}">
                      <a16:colId xmlns:a16="http://schemas.microsoft.com/office/drawing/2014/main" val="2268376525"/>
                    </a:ext>
                  </a:extLst>
                </a:gridCol>
              </a:tblGrid>
              <a:tr h="721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Rate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 Filing Jointly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of Household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 Filing Separately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Estates &amp; Trusts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29550"/>
                  </a:ext>
                </a:extLst>
              </a:tr>
              <a:tr h="47668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$0 -             $19,050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$0 -                $9,525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$0 -          $13,600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$0 -                $9,525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$0 -                    $2,550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375149876"/>
                  </a:ext>
                </a:extLst>
              </a:tr>
              <a:tr h="520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$19,050 - $77,400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$9,525 - $38,700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$13,600 - $51,800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$9,525 -                    $38,700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2906629565"/>
                  </a:ext>
                </a:extLst>
              </a:tr>
              <a:tr h="52050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$77,400 - $165,000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$38,700 - $82,500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$51,800 - $82,500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$38,700 -     $82,500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1135927936"/>
                  </a:ext>
                </a:extLst>
              </a:tr>
              <a:tr h="50086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$165,000 - $315,000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$82,500 - $157,500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$82,500 - $157,500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$82,500 - $157,500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$2,550 - $9,150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3062947627"/>
                  </a:ext>
                </a:extLst>
              </a:tr>
              <a:tr h="54014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$315,000 - $400,000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$157,500 - $200,000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$157,500 - $200,000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$157,500 - $200,000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3455741807"/>
                  </a:ext>
                </a:extLst>
              </a:tr>
              <a:tr h="72146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$400,000 - $600,000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$500,000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$500,000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$300,000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$9,150 - $12,500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4238313329"/>
                  </a:ext>
                </a:extLst>
              </a:tr>
              <a:tr h="34307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>
                    <a:solidFill>
                      <a:srgbClr val="1D41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$600,000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$500,000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$500,000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$300,000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44145" algn="l"/>
                          <a:tab pos="288290" algn="l"/>
                          <a:tab pos="431800" algn="l"/>
                          <a:tab pos="575945" algn="l"/>
                          <a:tab pos="720090" algn="l"/>
                          <a:tab pos="864235" algn="l"/>
                          <a:tab pos="1007745" algn="l"/>
                          <a:tab pos="1151890" algn="l"/>
                          <a:tab pos="1296035" algn="l"/>
                          <a:tab pos="1440180" algn="l"/>
                          <a:tab pos="1583690" algn="l"/>
                          <a:tab pos="1727835" algn="l"/>
                          <a:tab pos="1871980" algn="l"/>
                          <a:tab pos="2016125" algn="l"/>
                          <a:tab pos="2160270" algn="l"/>
                          <a:tab pos="2303780" algn="l"/>
                          <a:tab pos="2447925" algn="l"/>
                          <a:tab pos="2592070" algn="l"/>
                          <a:tab pos="2736215" algn="l"/>
                          <a:tab pos="2879725" algn="l"/>
                          <a:tab pos="3023870" algn="l"/>
                          <a:tab pos="3168015" algn="l"/>
                          <a:tab pos="331216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$12,500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0810" marR="90810" marT="0" marB="0" anchor="ctr"/>
                </a:tc>
                <a:extLst>
                  <a:ext uri="{0D108BD9-81ED-4DB2-BD59-A6C34878D82A}">
                    <a16:rowId xmlns:a16="http://schemas.microsoft.com/office/drawing/2014/main" val="15368706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39CBF5-B61E-4761-9A39-899F00F04305}"/>
              </a:ext>
            </a:extLst>
          </p:cNvPr>
          <p:cNvSpPr/>
          <p:nvPr/>
        </p:nvSpPr>
        <p:spPr>
          <a:xfrm>
            <a:off x="139354" y="892413"/>
            <a:ext cx="887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current seven tax bracket system is retained, but the rates are lowered for all taxpayers and the thresholds are adjusted.</a:t>
            </a:r>
          </a:p>
        </p:txBody>
      </p:sp>
    </p:spTree>
    <p:extLst>
      <p:ext uri="{BB962C8B-B14F-4D97-AF65-F5344CB8AC3E}">
        <p14:creationId xmlns:p14="http://schemas.microsoft.com/office/powerpoint/2010/main" val="313419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B0974D-14BE-4B1A-BB63-4AC7F3FD2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5576F8-7365-46E1-96FE-CDA4F731A699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Deduction &amp; Personal Exemptions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5122A-D333-4374-A623-B19AFC8D8253}"/>
              </a:ext>
            </a:extLst>
          </p:cNvPr>
          <p:cNvSpPr/>
          <p:nvPr/>
        </p:nvSpPr>
        <p:spPr>
          <a:xfrm>
            <a:off x="139354" y="892413"/>
            <a:ext cx="88797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D4189"/>
              </a:buClr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general, </a:t>
            </a: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January 1, 2018 and </a:t>
            </a:r>
            <a:r>
              <a:rPr lang="en-US" sz="1600" b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xpire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31, 2025</a:t>
            </a:r>
          </a:p>
          <a:p>
            <a:pPr>
              <a:buClr>
                <a:srgbClr val="1D4189"/>
              </a:buClr>
              <a:buSzPct val="80000"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deduction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increased to the following amounts (indexed for inflation in future years):</a:t>
            </a: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Married Filing Jointly</a:t>
            </a:r>
            <a:r>
              <a:rPr lang="en-US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$24,000</a:t>
            </a: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Head-of-Household: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$18,000</a:t>
            </a: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Other Taxpayers: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$12,000</a:t>
            </a:r>
          </a:p>
          <a:p>
            <a:pPr lvl="2"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Tax Credit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doubled from $1,000 to $2,000 per qualifying child.  Phaseout increased to AGI of $400,000 for joint filers ($200,000 for all others).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exemption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suspended through tax year 2025.  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exemption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b="1" i="1" dirty="0">
                <a:solidFill>
                  <a:srgbClr val="1D4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and trusts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remains at $100 (complex), $300 (simple), $600 (estates).</a:t>
            </a:r>
          </a:p>
        </p:txBody>
      </p:sp>
    </p:spTree>
    <p:extLst>
      <p:ext uri="{BB962C8B-B14F-4D97-AF65-F5344CB8AC3E}">
        <p14:creationId xmlns:p14="http://schemas.microsoft.com/office/powerpoint/2010/main" val="414962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52BC89-AACA-4CC4-AC8C-CC288AD5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230BB4-8204-4B68-901E-FF632271A6CF}"/>
              </a:ext>
            </a:extLst>
          </p:cNvPr>
          <p:cNvSpPr txBox="1"/>
          <p:nvPr/>
        </p:nvSpPr>
        <p:spPr>
          <a:xfrm>
            <a:off x="-2070" y="0"/>
            <a:ext cx="9143999" cy="615553"/>
          </a:xfrm>
          <a:prstGeom prst="rect">
            <a:avLst/>
          </a:prstGeom>
          <a:solidFill>
            <a:srgbClr val="1D428A"/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286050-4580-4BA4-964E-F841B5CEF145}"/>
              </a:ext>
            </a:extLst>
          </p:cNvPr>
          <p:cNvSpPr/>
          <p:nvPr/>
        </p:nvSpPr>
        <p:spPr>
          <a:xfrm>
            <a:off x="44820" y="801630"/>
            <a:ext cx="8919425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D4189"/>
              </a:buClr>
            </a:pPr>
            <a:endParaRPr lang="en-US" sz="16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1D4189"/>
              </a:buClr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1D4189"/>
              </a:buClr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 and Gift Taxes: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exemption for estate and gift tax more than doubled from $5MM to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$11MM estate and gift exemption starting in 2018 - $22 million for a married couple.</a:t>
            </a:r>
            <a:r>
              <a:rPr lang="en-US" sz="1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800100" lvl="1" indent="-342900">
              <a:buClr>
                <a:srgbClr val="1D4189"/>
              </a:buClr>
              <a:buFont typeface="Wingdings" panose="05000000000000000000" pitchFamily="2" charset="2"/>
              <a:buChar char="Ø"/>
            </a:pPr>
            <a:r>
              <a:rPr lang="en-US" sz="1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$15,000 per year tax free to any recipient ($30,000 per married couple) does not count </a:t>
            </a:r>
            <a:r>
              <a:rPr lang="en-US" sz="1300" i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the cap</a:t>
            </a:r>
            <a:endParaRPr lang="en-US" sz="13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1D4189"/>
              </a:buClr>
            </a:pPr>
            <a:endParaRPr lang="en-US" sz="13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1D4189"/>
              </a:buClr>
              <a:buSzPct val="80000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Kiddie Tax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Tax on children's income will have two different tax regimes for their earned and unearned income:</a:t>
            </a:r>
          </a:p>
          <a:p>
            <a:pPr marL="800100" lvl="1" indent="-34290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Earned Income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Taxed at the rates applied to single filers.</a:t>
            </a:r>
          </a:p>
          <a:p>
            <a:pPr marL="800100" lvl="1" indent="-34290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Unearned Income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Taxed at ordinary income and preferential rates (i.e., capital gains and qualified dividends) applied to trusts and estates.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will no longer be subject to their parents’ tax rate.  Unearned ordinary income exceeding $12,500 is taxed at 37%.</a:t>
            </a:r>
          </a:p>
          <a:p>
            <a:pPr>
              <a:buClr>
                <a:srgbClr val="1D4189"/>
              </a:buClr>
            </a:pPr>
            <a:endParaRPr lang="en-US" sz="13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D4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1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5C1ED4-6B37-4C45-A98B-E9C2A35C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4C312-65A3-4229-BA05-591C2A1F27D7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Above-the-Line Deductions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ADF9C6-31A3-4BCF-B34D-C204F2D5642F}"/>
              </a:ext>
            </a:extLst>
          </p:cNvPr>
          <p:cNvSpPr/>
          <p:nvPr/>
        </p:nvSpPr>
        <p:spPr>
          <a:xfrm>
            <a:off x="139354" y="892413"/>
            <a:ext cx="887977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Expenses: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Suspended through tax year 2025; however, still available for members of the U.S. Military who move pursuant to a military order.</a:t>
            </a: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Alimony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Effective for divorce or separation agreements entered into </a:t>
            </a:r>
            <a:r>
              <a:rPr lang="en-US" sz="1600" b="1" u="sng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31, 2018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Clr>
                <a:srgbClr val="1D4189"/>
              </a:buClr>
              <a:buSzPct val="80000"/>
            </a:pP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Deduction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alimony payments and </a:t>
            </a: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lang="en-US" sz="1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income by the recipient is repealed.</a:t>
            </a:r>
          </a:p>
          <a:p>
            <a:pPr marL="800100" lvl="1" indent="-34290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alimony or separate maintenance agreements are grandfathered, as are modifications to existing agreements. </a:t>
            </a:r>
          </a:p>
          <a:p>
            <a:pPr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379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6CAEEF-66E0-48AF-8065-5FA04630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73559-A619-481D-9BC2-1E7752508A5A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Itemized Deductions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C74B25-0BA9-49D9-9E89-08DE8903315C}"/>
              </a:ext>
            </a:extLst>
          </p:cNvPr>
          <p:cNvSpPr/>
          <p:nvPr/>
        </p:nvSpPr>
        <p:spPr>
          <a:xfrm>
            <a:off x="139354" y="892413"/>
            <a:ext cx="88797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Expenses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AGI threshold is lowered to 7.5% for all taxpayers for tax years 2017 and 2018.  </a:t>
            </a: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and Local Taxes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Taxpayers are permitted a maximum $10,000 deduction on the sum of: </a:t>
            </a:r>
          </a:p>
          <a:p>
            <a:pPr>
              <a:buClr>
                <a:schemeClr val="accent1"/>
              </a:buClr>
              <a:buSzPct val="80000"/>
            </a:pP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state and local </a:t>
            </a: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property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taxes, </a:t>
            </a: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 state and local </a:t>
            </a: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property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taxes, and </a:t>
            </a: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 state and local </a:t>
            </a:r>
            <a:r>
              <a:rPr lang="en-US" sz="1600" b="1" i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taxes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 sales tax, if elected).  </a:t>
            </a:r>
          </a:p>
          <a:p>
            <a:pPr lvl="2">
              <a:buClr>
                <a:schemeClr val="accent1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Mortgage Interest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Taxpayers are permitted to deduct the interest paid on acquisition indebtedness of up to $750,000.  </a:t>
            </a:r>
          </a:p>
          <a:p>
            <a:pPr>
              <a:buClr>
                <a:schemeClr val="accent1"/>
              </a:buClr>
              <a:buSzPct val="80000"/>
            </a:pPr>
            <a:endParaRPr lang="en-US" sz="1600" i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Debt incurred on or before December 15, 2017 is grandfathered under the previous law of interest paid on acquisition indebtedness of up to $1,000,000.  </a:t>
            </a:r>
          </a:p>
          <a:p>
            <a:pPr lvl="1">
              <a:buClr>
                <a:schemeClr val="accent1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Equity Interest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deduction for interest paid on home equity indebtedness is suspended.</a:t>
            </a: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“Pease” Limitation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Repeals the overall limitation on itemized deductions through 2025.</a:t>
            </a:r>
          </a:p>
          <a:p>
            <a:pPr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648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6D1BA1-4E50-40C3-BA34-F3948FD7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E69-1FB1-43EF-8985-616691CE873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2065D6-7F24-4A31-8D60-43A806040796}"/>
              </a:ext>
            </a:extLst>
          </p:cNvPr>
          <p:cNvSpPr txBox="1"/>
          <p:nvPr/>
        </p:nvSpPr>
        <p:spPr>
          <a:xfrm>
            <a:off x="7241" y="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Itemized Deductions (continued)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D6EC4-9675-44F2-8658-A8554433DC7F}"/>
              </a:ext>
            </a:extLst>
          </p:cNvPr>
          <p:cNvSpPr/>
          <p:nvPr/>
        </p:nvSpPr>
        <p:spPr>
          <a:xfrm>
            <a:off x="139354" y="813285"/>
            <a:ext cx="88797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1D41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Charitable Contributions –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modifications:</a:t>
            </a: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contributions to public charities now have a 60% of AGI limitation (previously it was 50%).</a:t>
            </a:r>
          </a:p>
          <a:p>
            <a:pPr marL="800100" lvl="1" indent="-34290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Denial of charitable deduction for payments made in exchange for athletic seating rights (previously able to deduct 80% of amounts paid).</a:t>
            </a:r>
          </a:p>
          <a:p>
            <a:pPr marL="800100" lvl="1" indent="-34290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substantiation exception for certain contributions reported by the charitable organization.  </a:t>
            </a:r>
          </a:p>
          <a:p>
            <a:pPr lvl="1">
              <a:buClr>
                <a:schemeClr val="accent1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Casualty Losses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Suspended through tax year 2025, unless the loss is attributable to a Federally declared disaster loss.  </a:t>
            </a:r>
          </a:p>
          <a:p>
            <a:pPr>
              <a:buClr>
                <a:srgbClr val="1D4189"/>
              </a:buClr>
              <a:buSzPct val="80000"/>
            </a:pP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1D4189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taxpayer has a personal casualty loss gain, they may deduct personal casualty losses not attributable to a Federal declared disaster loss in the amount equal to no more than the personal casualty loss gain.  </a:t>
            </a:r>
          </a:p>
          <a:p>
            <a:pPr marL="285750" indent="-285750">
              <a:buClr>
                <a:srgbClr val="1D4189"/>
              </a:buClr>
              <a:buSzPct val="80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D4189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1D41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Miscellaneous Itemized Deductions Subject to 2% floor -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have been suspended and include investment fees and expenses, tax preparation fees, and unreimbursed business expenses, among others.  </a:t>
            </a:r>
          </a:p>
          <a:p>
            <a:pPr>
              <a:buClr>
                <a:srgbClr val="1D4189"/>
              </a:buClr>
              <a:buSzPct val="80000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6254598"/>
      </p:ext>
    </p:extLst>
  </p:cSld>
  <p:clrMapOvr>
    <a:masterClrMapping/>
  </p:clrMapOvr>
</p:sld>
</file>

<file path=ppt/theme/theme1.xml><?xml version="1.0" encoding="utf-8"?>
<a:theme xmlns:a="http://schemas.openxmlformats.org/drawingml/2006/main" name="HAC PP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C PP" id="{F146B3D9-C797-40FC-B1E5-CB7A8035BB7A}" vid="{65A167C2-453D-49F7-88DC-BB132E2B93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HAC PP</Template>
  <TotalTime>5252</TotalTime>
  <Words>1784</Words>
  <Application>Microsoft Office PowerPoint</Application>
  <PresentationFormat>On-screen Show (4:3)</PresentationFormat>
  <Paragraphs>291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HAC PP</vt:lpstr>
      <vt:lpstr>2018TAX REFORM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Contractor vs Employee – What are the rules?</dc:title>
  <dc:creator>JJA</dc:creator>
  <cp:lastModifiedBy>Mike McCarthy</cp:lastModifiedBy>
  <cp:revision>495</cp:revision>
  <cp:lastPrinted>2018-02-06T15:14:33Z</cp:lastPrinted>
  <dcterms:created xsi:type="dcterms:W3CDTF">2015-09-30T18:30:58Z</dcterms:created>
  <dcterms:modified xsi:type="dcterms:W3CDTF">2018-10-15T21:42:03Z</dcterms:modified>
  <cp:contentStatus/>
</cp:coreProperties>
</file>